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</p:sldMasterIdLst>
  <p:sldIdLst>
    <p:sldId id="256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65" r:id="rId15"/>
    <p:sldId id="266" r:id="rId16"/>
    <p:sldId id="267" r:id="rId17"/>
  </p:sldIdLst>
  <p:sldSz cx="18288000" cy="10287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6DA60-CB96-4CF9-B2A6-0A016317974B}" v="135" dt="2023-12-06T22:48:25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HENRIQUE DE MORAES" userId="S::tiago.moraes16@fatec.sp.gov.br::af68a5cb-d10f-4328-b8e7-155422d6b4a7" providerId="AD" clId="Web-{0E86DA60-CB96-4CF9-B2A6-0A016317974B}"/>
    <pc:docChg chg="addSld delSld modSld sldOrd">
      <pc:chgData name="TIAGO HENRIQUE DE MORAES" userId="S::tiago.moraes16@fatec.sp.gov.br::af68a5cb-d10f-4328-b8e7-155422d6b4a7" providerId="AD" clId="Web-{0E86DA60-CB96-4CF9-B2A6-0A016317974B}" dt="2023-12-06T22:48:25.113" v="82"/>
      <pc:docMkLst>
        <pc:docMk/>
      </pc:docMkLst>
      <pc:sldChg chg="modSp">
        <pc:chgData name="TIAGO HENRIQUE DE MORAES" userId="S::tiago.moraes16@fatec.sp.gov.br::af68a5cb-d10f-4328-b8e7-155422d6b4a7" providerId="AD" clId="Web-{0E86DA60-CB96-4CF9-B2A6-0A016317974B}" dt="2023-12-06T22:29:05.855" v="7" actId="20577"/>
        <pc:sldMkLst>
          <pc:docMk/>
          <pc:sldMk cId="0" sldId="256"/>
        </pc:sldMkLst>
        <pc:spChg chg="mod">
          <ac:chgData name="TIAGO HENRIQUE DE MORAES" userId="S::tiago.moraes16@fatec.sp.gov.br::af68a5cb-d10f-4328-b8e7-155422d6b4a7" providerId="AD" clId="Web-{0E86DA60-CB96-4CF9-B2A6-0A016317974B}" dt="2023-12-06T22:29:05.855" v="7" actId="20577"/>
          <ac:spMkLst>
            <pc:docMk/>
            <pc:sldMk cId="0" sldId="256"/>
            <ac:spMk id="42" creationId="{00000000-0000-0000-0000-000000000000}"/>
          </ac:spMkLst>
        </pc:spChg>
      </pc:sldChg>
      <pc:sldChg chg="del">
        <pc:chgData name="TIAGO HENRIQUE DE MORAES" userId="S::tiago.moraes16@fatec.sp.gov.br::af68a5cb-d10f-4328-b8e7-155422d6b4a7" providerId="AD" clId="Web-{0E86DA60-CB96-4CF9-B2A6-0A016317974B}" dt="2023-12-06T22:29:28.169" v="9"/>
        <pc:sldMkLst>
          <pc:docMk/>
          <pc:sldMk cId="0" sldId="257"/>
        </pc:sldMkLst>
      </pc:sldChg>
      <pc:sldChg chg="modSp">
        <pc:chgData name="TIAGO HENRIQUE DE MORAES" userId="S::tiago.moraes16@fatec.sp.gov.br::af68a5cb-d10f-4328-b8e7-155422d6b4a7" providerId="AD" clId="Web-{0E86DA60-CB96-4CF9-B2A6-0A016317974B}" dt="2023-12-06T22:30:20.610" v="12" actId="1076"/>
        <pc:sldMkLst>
          <pc:docMk/>
          <pc:sldMk cId="0" sldId="261"/>
        </pc:sldMkLst>
        <pc:spChg chg="mod">
          <ac:chgData name="TIAGO HENRIQUE DE MORAES" userId="S::tiago.moraes16@fatec.sp.gov.br::af68a5cb-d10f-4328-b8e7-155422d6b4a7" providerId="AD" clId="Web-{0E86DA60-CB96-4CF9-B2A6-0A016317974B}" dt="2023-12-06T22:30:20.610" v="12" actId="1076"/>
          <ac:spMkLst>
            <pc:docMk/>
            <pc:sldMk cId="0" sldId="261"/>
            <ac:spMk id="69" creationId="{00000000-0000-0000-0000-000000000000}"/>
          </ac:spMkLst>
        </pc:spChg>
        <pc:grpChg chg="mod">
          <ac:chgData name="TIAGO HENRIQUE DE MORAES" userId="S::tiago.moraes16@fatec.sp.gov.br::af68a5cb-d10f-4328-b8e7-155422d6b4a7" providerId="AD" clId="Web-{0E86DA60-CB96-4CF9-B2A6-0A016317974B}" dt="2023-12-06T22:30:16.235" v="11" actId="1076"/>
          <ac:grpSpMkLst>
            <pc:docMk/>
            <pc:sldMk cId="0" sldId="261"/>
            <ac:grpSpMk id="62" creationId="{00000000-0000-0000-0000-000000000000}"/>
          </ac:grpSpMkLst>
        </pc:grpChg>
      </pc:sldChg>
      <pc:sldChg chg="modSp">
        <pc:chgData name="TIAGO HENRIQUE DE MORAES" userId="S::tiago.moraes16@fatec.sp.gov.br::af68a5cb-d10f-4328-b8e7-155422d6b4a7" providerId="AD" clId="Web-{0E86DA60-CB96-4CF9-B2A6-0A016317974B}" dt="2023-12-06T22:31:24.254" v="16" actId="1076"/>
        <pc:sldMkLst>
          <pc:docMk/>
          <pc:sldMk cId="0" sldId="263"/>
        </pc:sldMkLst>
        <pc:spChg chg="mod">
          <ac:chgData name="TIAGO HENRIQUE DE MORAES" userId="S::tiago.moraes16@fatec.sp.gov.br::af68a5cb-d10f-4328-b8e7-155422d6b4a7" providerId="AD" clId="Web-{0E86DA60-CB96-4CF9-B2A6-0A016317974B}" dt="2023-12-06T22:31:24.254" v="16" actId="1076"/>
          <ac:spMkLst>
            <pc:docMk/>
            <pc:sldMk cId="0" sldId="263"/>
            <ac:spMk id="18" creationId="{00000000-0000-0000-0000-000000000000}"/>
          </ac:spMkLst>
        </pc:spChg>
      </pc:sldChg>
      <pc:sldChg chg="addSp delSp modSp">
        <pc:chgData name="TIAGO HENRIQUE DE MORAES" userId="S::tiago.moraes16@fatec.sp.gov.br::af68a5cb-d10f-4328-b8e7-155422d6b4a7" providerId="AD" clId="Web-{0E86DA60-CB96-4CF9-B2A6-0A016317974B}" dt="2023-12-06T22:41:03.915" v="68" actId="20577"/>
        <pc:sldMkLst>
          <pc:docMk/>
          <pc:sldMk cId="0" sldId="264"/>
        </pc:sldMkLst>
        <pc:spChg chg="del">
          <ac:chgData name="TIAGO HENRIQUE DE MORAES" userId="S::tiago.moraes16@fatec.sp.gov.br::af68a5cb-d10f-4328-b8e7-155422d6b4a7" providerId="AD" clId="Web-{0E86DA60-CB96-4CF9-B2A6-0A016317974B}" dt="2023-12-06T22:33:55.014" v="17"/>
          <ac:spMkLst>
            <pc:docMk/>
            <pc:sldMk cId="0" sldId="264"/>
            <ac:spMk id="5" creationId="{00000000-0000-0000-0000-000000000000}"/>
          </ac:spMkLst>
        </pc:spChg>
        <pc:spChg chg="mod">
          <ac:chgData name="TIAGO HENRIQUE DE MORAES" userId="S::tiago.moraes16@fatec.sp.gov.br::af68a5cb-d10f-4328-b8e7-155422d6b4a7" providerId="AD" clId="Web-{0E86DA60-CB96-4CF9-B2A6-0A016317974B}" dt="2023-12-06T22:33:59.358" v="18" actId="1076"/>
          <ac:spMkLst>
            <pc:docMk/>
            <pc:sldMk cId="0" sldId="264"/>
            <ac:spMk id="6" creationId="{00000000-0000-0000-0000-000000000000}"/>
          </ac:spMkLst>
        </pc:spChg>
        <pc:spChg chg="del">
          <ac:chgData name="TIAGO HENRIQUE DE MORAES" userId="S::tiago.moraes16@fatec.sp.gov.br::af68a5cb-d10f-4328-b8e7-155422d6b4a7" providerId="AD" clId="Web-{0E86DA60-CB96-4CF9-B2A6-0A016317974B}" dt="2023-12-06T22:34:07.842" v="19"/>
          <ac:spMkLst>
            <pc:docMk/>
            <pc:sldMk cId="0" sldId="264"/>
            <ac:spMk id="10" creationId="{00000000-0000-0000-0000-000000000000}"/>
          </ac:spMkLst>
        </pc:spChg>
        <pc:spChg chg="mod">
          <ac:chgData name="TIAGO HENRIQUE DE MORAES" userId="S::tiago.moraes16@fatec.sp.gov.br::af68a5cb-d10f-4328-b8e7-155422d6b4a7" providerId="AD" clId="Web-{0E86DA60-CB96-4CF9-B2A6-0A016317974B}" dt="2023-12-06T22:34:24.109" v="21" actId="1076"/>
          <ac:spMkLst>
            <pc:docMk/>
            <pc:sldMk cId="0" sldId="264"/>
            <ac:spMk id="11" creationId="{00000000-0000-0000-0000-000000000000}"/>
          </ac:spMkLst>
        </pc:spChg>
        <pc:spChg chg="add mod">
          <ac:chgData name="TIAGO HENRIQUE DE MORAES" userId="S::tiago.moraes16@fatec.sp.gov.br::af68a5cb-d10f-4328-b8e7-155422d6b4a7" providerId="AD" clId="Web-{0E86DA60-CB96-4CF9-B2A6-0A016317974B}" dt="2023-12-06T22:41:03.915" v="68" actId="20577"/>
          <ac:spMkLst>
            <pc:docMk/>
            <pc:sldMk cId="0" sldId="264"/>
            <ac:spMk id="14" creationId="{4B612734-DB53-A7C5-B3B9-5BD9324279D5}"/>
          </ac:spMkLst>
        </pc:spChg>
        <pc:picChg chg="add mod">
          <ac:chgData name="TIAGO HENRIQUE DE MORAES" userId="S::tiago.moraes16@fatec.sp.gov.br::af68a5cb-d10f-4328-b8e7-155422d6b4a7" providerId="AD" clId="Web-{0E86DA60-CB96-4CF9-B2A6-0A016317974B}" dt="2023-12-06T22:37:56.560" v="24" actId="1076"/>
          <ac:picMkLst>
            <pc:docMk/>
            <pc:sldMk cId="0" sldId="264"/>
            <ac:picMk id="13" creationId="{DEE58B70-F52A-297F-135C-5B0FFD05E351}"/>
          </ac:picMkLst>
        </pc:picChg>
      </pc:sldChg>
      <pc:sldChg chg="ord">
        <pc:chgData name="TIAGO HENRIQUE DE MORAES" userId="S::tiago.moraes16@fatec.sp.gov.br::af68a5cb-d10f-4328-b8e7-155422d6b4a7" providerId="AD" clId="Web-{0E86DA60-CB96-4CF9-B2A6-0A016317974B}" dt="2023-12-06T22:48:25.113" v="82"/>
        <pc:sldMkLst>
          <pc:docMk/>
          <pc:sldMk cId="0" sldId="265"/>
        </pc:sldMkLst>
      </pc:sldChg>
      <pc:sldChg chg="add del ord">
        <pc:chgData name="TIAGO HENRIQUE DE MORAES" userId="S::tiago.moraes16@fatec.sp.gov.br::af68a5cb-d10f-4328-b8e7-155422d6b4a7" providerId="AD" clId="Web-{0E86DA60-CB96-4CF9-B2A6-0A016317974B}" dt="2023-12-06T22:48:03.722" v="80"/>
        <pc:sldMkLst>
          <pc:docMk/>
          <pc:sldMk cId="0" sldId="266"/>
        </pc:sldMkLst>
      </pc:sldChg>
      <pc:sldChg chg="add del ord">
        <pc:chgData name="TIAGO HENRIQUE DE MORAES" userId="S::tiago.moraes16@fatec.sp.gov.br::af68a5cb-d10f-4328-b8e7-155422d6b4a7" providerId="AD" clId="Web-{0E86DA60-CB96-4CF9-B2A6-0A016317974B}" dt="2023-12-06T22:47:58.752" v="79"/>
        <pc:sldMkLst>
          <pc:docMk/>
          <pc:sldMk cId="0" sldId="267"/>
        </pc:sldMkLst>
      </pc:sldChg>
      <pc:sldChg chg="del">
        <pc:chgData name="TIAGO HENRIQUE DE MORAES" userId="S::tiago.moraes16@fatec.sp.gov.br::af68a5cb-d10f-4328-b8e7-155422d6b4a7" providerId="AD" clId="Web-{0E86DA60-CB96-4CF9-B2A6-0A016317974B}" dt="2023-12-06T22:46:03.152" v="74"/>
        <pc:sldMkLst>
          <pc:docMk/>
          <pc:sldMk cId="0" sldId="268"/>
        </pc:sldMkLst>
      </pc:sldChg>
      <pc:sldChg chg="add">
        <pc:chgData name="TIAGO HENRIQUE DE MORAES" userId="S::tiago.moraes16@fatec.sp.gov.br::af68a5cb-d10f-4328-b8e7-155422d6b4a7" providerId="AD" clId="Web-{0E86DA60-CB96-4CF9-B2A6-0A016317974B}" dt="2023-12-06T22:29:22.263" v="8"/>
        <pc:sldMkLst>
          <pc:docMk/>
          <pc:sldMk cId="4148186527" sldId="269"/>
        </pc:sldMkLst>
      </pc:sldChg>
      <pc:sldChg chg="add">
        <pc:chgData name="TIAGO HENRIQUE DE MORAES" userId="S::tiago.moraes16@fatec.sp.gov.br::af68a5cb-d10f-4328-b8e7-155422d6b4a7" providerId="AD" clId="Web-{0E86DA60-CB96-4CF9-B2A6-0A016317974B}" dt="2023-12-06T22:29:48.405" v="10"/>
        <pc:sldMkLst>
          <pc:docMk/>
          <pc:sldMk cId="611963860" sldId="270"/>
        </pc:sldMkLst>
      </pc:sldChg>
      <pc:sldChg chg="add ord">
        <pc:chgData name="TIAGO HENRIQUE DE MORAES" userId="S::tiago.moraes16@fatec.sp.gov.br::af68a5cb-d10f-4328-b8e7-155422d6b4a7" providerId="AD" clId="Web-{0E86DA60-CB96-4CF9-B2A6-0A016317974B}" dt="2023-12-06T22:47:52.205" v="78"/>
        <pc:sldMkLst>
          <pc:docMk/>
          <pc:sldMk cId="2217461934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5000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"/>
          <p:cNvGrpSpPr/>
          <p:nvPr/>
        </p:nvGrpSpPr>
        <p:grpSpPr>
          <a:xfrm>
            <a:off x="1028700" y="853473"/>
            <a:ext cx="16230708" cy="8338152"/>
            <a:chOff x="0" y="-28575"/>
            <a:chExt cx="4274726" cy="2196042"/>
          </a:xfrm>
        </p:grpSpPr>
        <p:sp>
          <p:nvSpPr>
            <p:cNvPr id="25" name="Google Shape;25;p1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9063" y="0"/>
                  </a:moveTo>
                  <a:lnTo>
                    <a:pt x="4265663" y="0"/>
                  </a:lnTo>
                  <a:cubicBezTo>
                    <a:pt x="4268067" y="0"/>
                    <a:pt x="4270372" y="955"/>
                    <a:pt x="4272071" y="2654"/>
                  </a:cubicBezTo>
                  <a:cubicBezTo>
                    <a:pt x="4273771" y="4354"/>
                    <a:pt x="4274726" y="6659"/>
                    <a:pt x="4274726" y="9063"/>
                  </a:cubicBezTo>
                  <a:lnTo>
                    <a:pt x="4274726" y="2158404"/>
                  </a:lnTo>
                  <a:cubicBezTo>
                    <a:pt x="4274726" y="2160807"/>
                    <a:pt x="4273771" y="2163113"/>
                    <a:pt x="4272071" y="2164812"/>
                  </a:cubicBezTo>
                  <a:cubicBezTo>
                    <a:pt x="4270372" y="2166512"/>
                    <a:pt x="4268067" y="2167467"/>
                    <a:pt x="4265663" y="2167467"/>
                  </a:cubicBezTo>
                  <a:lnTo>
                    <a:pt x="9063" y="2167467"/>
                  </a:lnTo>
                  <a:cubicBezTo>
                    <a:pt x="6659" y="2167467"/>
                    <a:pt x="4354" y="2166512"/>
                    <a:pt x="2654" y="2164812"/>
                  </a:cubicBezTo>
                  <a:cubicBezTo>
                    <a:pt x="955" y="2163113"/>
                    <a:pt x="0" y="2160807"/>
                    <a:pt x="0" y="2158404"/>
                  </a:cubicBezTo>
                  <a:lnTo>
                    <a:pt x="0" y="9063"/>
                  </a:lnTo>
                  <a:cubicBezTo>
                    <a:pt x="0" y="6659"/>
                    <a:pt x="955" y="4354"/>
                    <a:pt x="2654" y="2654"/>
                  </a:cubicBezTo>
                  <a:cubicBezTo>
                    <a:pt x="4354" y="955"/>
                    <a:pt x="6659" y="0"/>
                    <a:pt x="9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084C6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 txBox="1"/>
            <p:nvPr/>
          </p:nvSpPr>
          <p:spPr>
            <a:xfrm>
              <a:off x="0" y="-28575"/>
              <a:ext cx="4274700" cy="21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1"/>
          <p:cNvSpPr txBox="1"/>
          <p:nvPr/>
        </p:nvSpPr>
        <p:spPr>
          <a:xfrm>
            <a:off x="2683438" y="2313950"/>
            <a:ext cx="125403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97" b="0" i="0" u="none" strike="noStrike" cap="none">
                <a:solidFill>
                  <a:srgbClr val="084C6E"/>
                </a:solidFill>
                <a:latin typeface="Arial"/>
                <a:ea typeface="Arial"/>
                <a:cs typeface="Arial"/>
                <a:sym typeface="Arial"/>
              </a:rPr>
              <a:t>PETSEGURO</a:t>
            </a:r>
            <a:endParaRPr/>
          </a:p>
        </p:txBody>
      </p:sp>
      <p:grpSp>
        <p:nvGrpSpPr>
          <p:cNvPr id="28" name="Google Shape;28;p1"/>
          <p:cNvGrpSpPr/>
          <p:nvPr/>
        </p:nvGrpSpPr>
        <p:grpSpPr>
          <a:xfrm>
            <a:off x="14753329" y="1379968"/>
            <a:ext cx="1240449" cy="294132"/>
            <a:chOff x="0" y="0"/>
            <a:chExt cx="1653932" cy="392176"/>
          </a:xfrm>
        </p:grpSpPr>
        <p:grpSp>
          <p:nvGrpSpPr>
            <p:cNvPr id="29" name="Google Shape;29;p1"/>
            <p:cNvGrpSpPr/>
            <p:nvPr/>
          </p:nvGrpSpPr>
          <p:grpSpPr>
            <a:xfrm>
              <a:off x="1261756" y="0"/>
              <a:ext cx="392176" cy="392176"/>
              <a:chOff x="0" y="0"/>
              <a:chExt cx="812800" cy="812800"/>
            </a:xfrm>
          </p:grpSpPr>
          <p:sp>
            <p:nvSpPr>
              <p:cNvPr id="30" name="Google Shape;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1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1"/>
            <p:cNvGrpSpPr/>
            <p:nvPr/>
          </p:nvGrpSpPr>
          <p:grpSpPr>
            <a:xfrm>
              <a:off x="633448" y="0"/>
              <a:ext cx="392176" cy="392176"/>
              <a:chOff x="0" y="0"/>
              <a:chExt cx="812800" cy="812800"/>
            </a:xfrm>
          </p:grpSpPr>
          <p:sp>
            <p:nvSpPr>
              <p:cNvPr id="33" name="Google Shape;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1"/>
            <p:cNvGrpSpPr/>
            <p:nvPr/>
          </p:nvGrpSpPr>
          <p:grpSpPr>
            <a:xfrm>
              <a:off x="0" y="0"/>
              <a:ext cx="392176" cy="392176"/>
              <a:chOff x="0" y="0"/>
              <a:chExt cx="812800" cy="812800"/>
            </a:xfrm>
          </p:grpSpPr>
          <p:sp>
            <p:nvSpPr>
              <p:cNvPr id="36" name="Google Shape;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 w="95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1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8" name="Google Shape;38;p1"/>
          <p:cNvCxnSpPr/>
          <p:nvPr/>
        </p:nvCxnSpPr>
        <p:spPr>
          <a:xfrm>
            <a:off x="1247028" y="1965559"/>
            <a:ext cx="15822600" cy="0"/>
          </a:xfrm>
          <a:prstGeom prst="straightConnector1">
            <a:avLst/>
          </a:prstGeom>
          <a:noFill/>
          <a:ln w="28575" cap="flat" cmpd="sng">
            <a:solidFill>
              <a:srgbClr val="084C6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1"/>
          <p:cNvSpPr/>
          <p:nvPr/>
        </p:nvSpPr>
        <p:spPr>
          <a:xfrm>
            <a:off x="16349806" y="1225269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 extrusionOk="0">
                <a:moveTo>
                  <a:pt x="0" y="0"/>
                </a:moveTo>
                <a:lnTo>
                  <a:pt x="603510" y="0"/>
                </a:lnTo>
                <a:lnTo>
                  <a:pt x="603510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" name="Google Shape;40;p1"/>
          <p:cNvSpPr/>
          <p:nvPr/>
        </p:nvSpPr>
        <p:spPr>
          <a:xfrm flipH="1">
            <a:off x="1255632" y="1225269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 extrusionOk="0">
                <a:moveTo>
                  <a:pt x="603509" y="0"/>
                </a:moveTo>
                <a:lnTo>
                  <a:pt x="0" y="0"/>
                </a:lnTo>
                <a:lnTo>
                  <a:pt x="0" y="603509"/>
                </a:lnTo>
                <a:lnTo>
                  <a:pt x="603509" y="603509"/>
                </a:lnTo>
                <a:lnTo>
                  <a:pt x="60350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1;p1"/>
          <p:cNvSpPr txBox="1"/>
          <p:nvPr/>
        </p:nvSpPr>
        <p:spPr>
          <a:xfrm>
            <a:off x="1028700" y="5048250"/>
            <a:ext cx="162306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Cadastro Inteligente de Animais de Estimação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1255632" y="6544447"/>
            <a:ext cx="15396000" cy="325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Daniel Júnior</a:t>
            </a:r>
            <a:endParaRPr sz="3000" dirty="0"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Laura Santana</a:t>
            </a:r>
            <a:endParaRPr sz="3000" dirty="0"/>
          </a:p>
          <a:p>
            <a:pPr algn="ctr">
              <a:lnSpc>
                <a:spcPct val="140006"/>
              </a:lnSpc>
            </a:pPr>
            <a:r>
              <a:rPr lang="en-US" sz="3000" b="0" i="0" u="none" strike="noStrike" cap="none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Radmila Lopes</a:t>
            </a:r>
            <a:r>
              <a:rPr lang="en-US" sz="3000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/>
          </a:p>
          <a:p>
            <a:pPr algn="ctr">
              <a:lnSpc>
                <a:spcPct val="140006"/>
              </a:lnSpc>
            </a:pPr>
            <a:r>
              <a:rPr lang="en-US" sz="3000" b="0" i="0" u="none" strike="noStrike" cap="none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Tiago </a:t>
            </a:r>
            <a:r>
              <a:rPr lang="en-US" sz="3000" dirty="0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H Moraes</a:t>
            </a:r>
            <a:endParaRPr dirty="0"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32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342987"/>
            <a:ext cx="4706260" cy="2654813"/>
          </a:xfrm>
          <a:custGeom>
            <a:avLst/>
            <a:gdLst/>
            <a:ahLst/>
            <a:cxnLst/>
            <a:rect l="l" t="t" r="r" b="b"/>
            <a:pathLst>
              <a:path w="4706260" h="2654813">
                <a:moveTo>
                  <a:pt x="0" y="0"/>
                </a:moveTo>
                <a:lnTo>
                  <a:pt x="4706260" y="0"/>
                </a:lnTo>
                <a:lnTo>
                  <a:pt x="4706260" y="2654813"/>
                </a:lnTo>
                <a:lnTo>
                  <a:pt x="0" y="2654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24076" y="2821968"/>
            <a:ext cx="4797962" cy="4797962"/>
          </a:xfrm>
          <a:custGeom>
            <a:avLst/>
            <a:gdLst/>
            <a:ahLst/>
            <a:cxnLst/>
            <a:rect l="l" t="t" r="r" b="b"/>
            <a:pathLst>
              <a:path w="4797962" h="4797962">
                <a:moveTo>
                  <a:pt x="0" y="0"/>
                </a:moveTo>
                <a:lnTo>
                  <a:pt x="4797962" y="0"/>
                </a:lnTo>
                <a:lnTo>
                  <a:pt x="4797962" y="4797962"/>
                </a:lnTo>
                <a:lnTo>
                  <a:pt x="0" y="4797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90622" y="4973629"/>
            <a:ext cx="932106" cy="1393527"/>
          </a:xfrm>
          <a:custGeom>
            <a:avLst/>
            <a:gdLst/>
            <a:ahLst/>
            <a:cxnLst/>
            <a:rect l="l" t="t" r="r" b="b"/>
            <a:pathLst>
              <a:path w="932106" h="1393527">
                <a:moveTo>
                  <a:pt x="0" y="0"/>
                </a:moveTo>
                <a:lnTo>
                  <a:pt x="932105" y="0"/>
                </a:lnTo>
                <a:lnTo>
                  <a:pt x="932105" y="1393528"/>
                </a:lnTo>
                <a:lnTo>
                  <a:pt x="0" y="1393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82070" y="942975"/>
            <a:ext cx="1261321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COMO IRÁ FUNCIONAR?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220406"/>
            <a:ext cx="61551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84C6E"/>
                </a:solidFill>
                <a:latin typeface="Open Sans"/>
              </a:rPr>
              <a:t>O veterinário irá implantar o microchip no animal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80641" y="8223774"/>
            <a:ext cx="643518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84C6E"/>
                </a:solidFill>
                <a:latin typeface="Open Sans"/>
              </a:rPr>
              <a:t>O veterinário Irá escanear o microchip para identificação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386763" y="4973629"/>
            <a:ext cx="932106" cy="1393527"/>
          </a:xfrm>
          <a:custGeom>
            <a:avLst/>
            <a:gdLst/>
            <a:ahLst/>
            <a:cxnLst/>
            <a:rect l="l" t="t" r="r" b="b"/>
            <a:pathLst>
              <a:path w="932106" h="1393527">
                <a:moveTo>
                  <a:pt x="0" y="0"/>
                </a:moveTo>
                <a:lnTo>
                  <a:pt x="932106" y="0"/>
                </a:lnTo>
                <a:lnTo>
                  <a:pt x="932106" y="1393528"/>
                </a:lnTo>
                <a:lnTo>
                  <a:pt x="0" y="1393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Imagem 12" descr="Pessoa com cachorro no colo&#10;&#10;Descrição gerada automaticamente">
            <a:extLst>
              <a:ext uri="{FF2B5EF4-FFF2-40B4-BE49-F238E27FC236}">
                <a16:creationId xmlns:a16="http://schemas.microsoft.com/office/drawing/2014/main" id="{DEE58B70-F52A-297F-135C-5B0FFD05E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3418" y="3543300"/>
            <a:ext cx="4711228" cy="352901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612734-DB53-A7C5-B3B9-5BD9324279D5}"/>
              </a:ext>
            </a:extLst>
          </p:cNvPr>
          <p:cNvSpPr txBox="1"/>
          <p:nvPr/>
        </p:nvSpPr>
        <p:spPr>
          <a:xfrm>
            <a:off x="12876609" y="7783114"/>
            <a:ext cx="4572000" cy="2184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350" dirty="0">
                <a:solidFill>
                  <a:srgbClr val="084C6E"/>
                </a:solidFill>
                <a:latin typeface="Open Sans"/>
              </a:rPr>
              <a:t>Com o número do chip em mãos o veterinário preenche a ficha do animal.</a:t>
            </a:r>
            <a:endParaRPr lang="pt-BR" dirty="0"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33329">
              <a:srgbClr val="FFFFFF"/>
            </a:gs>
            <a:gs pos="6667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760450" y="3959719"/>
            <a:ext cx="6982126" cy="2060299"/>
          </a:xfrm>
          <a:custGeom>
            <a:avLst/>
            <a:gdLst/>
            <a:ahLst/>
            <a:cxnLst/>
            <a:rect l="l" t="t" r="r" b="b"/>
            <a:pathLst>
              <a:path w="6982126" h="2060299" extrusionOk="0">
                <a:moveTo>
                  <a:pt x="0" y="0"/>
                </a:moveTo>
                <a:lnTo>
                  <a:pt x="6982125" y="0"/>
                </a:lnTo>
                <a:lnTo>
                  <a:pt x="6982125" y="2060299"/>
                </a:lnTo>
                <a:lnTo>
                  <a:pt x="0" y="2060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85" name="Google Shape;85;p5"/>
          <p:cNvSpPr/>
          <p:nvPr/>
        </p:nvSpPr>
        <p:spPr>
          <a:xfrm>
            <a:off x="1463809" y="7603568"/>
            <a:ext cx="4129045" cy="2237596"/>
          </a:xfrm>
          <a:custGeom>
            <a:avLst/>
            <a:gdLst/>
            <a:ahLst/>
            <a:cxnLst/>
            <a:rect l="l" t="t" r="r" b="b"/>
            <a:pathLst>
              <a:path w="4129045" h="2237596" extrusionOk="0">
                <a:moveTo>
                  <a:pt x="0" y="0"/>
                </a:moveTo>
                <a:lnTo>
                  <a:pt x="4129045" y="0"/>
                </a:lnTo>
                <a:lnTo>
                  <a:pt x="4129045" y="2237597"/>
                </a:lnTo>
                <a:lnTo>
                  <a:pt x="0" y="2237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86" name="Google Shape;86;p5"/>
          <p:cNvSpPr/>
          <p:nvPr/>
        </p:nvSpPr>
        <p:spPr>
          <a:xfrm>
            <a:off x="10779067" y="3959719"/>
            <a:ext cx="5668496" cy="2834248"/>
          </a:xfrm>
          <a:custGeom>
            <a:avLst/>
            <a:gdLst/>
            <a:ahLst/>
            <a:cxnLst/>
            <a:rect l="l" t="t" r="r" b="b"/>
            <a:pathLst>
              <a:path w="5668496" h="2834248" extrusionOk="0">
                <a:moveTo>
                  <a:pt x="0" y="0"/>
                </a:moveTo>
                <a:lnTo>
                  <a:pt x="5668495" y="0"/>
                </a:lnTo>
                <a:lnTo>
                  <a:pt x="5668495" y="2834248"/>
                </a:lnTo>
                <a:lnTo>
                  <a:pt x="0" y="2834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2375656" y="857250"/>
            <a:ext cx="143883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Tecnologias Utilizadas</a:t>
            </a:r>
            <a:endParaRPr sz="9200" b="1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1028700" y="3152509"/>
            <a:ext cx="64455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2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DESENVOLVIMENTO FRONT-END</a:t>
            </a:r>
            <a:endParaRPr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72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760770" y="6579653"/>
            <a:ext cx="58209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2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DESENVOLVIMENTO BACK-END</a:t>
            </a:r>
            <a:endParaRPr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2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9819531" y="3162034"/>
            <a:ext cx="71088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7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BANCO DE DADOS NÃO RELACIONAL</a:t>
            </a:r>
            <a:endParaRPr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97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980B69-9C63-6FDF-68AC-E89DEE6703B8}"/>
              </a:ext>
            </a:extLst>
          </p:cNvPr>
          <p:cNvSpPr txBox="1"/>
          <p:nvPr/>
        </p:nvSpPr>
        <p:spPr>
          <a:xfrm>
            <a:off x="12763500" y="6794500"/>
            <a:ext cx="4738687" cy="554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API´S UTILIZADAS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771243D4-70DC-0E11-F256-2F4040DE9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538" y="7602538"/>
            <a:ext cx="2328863" cy="2312988"/>
          </a:xfrm>
          <a:prstGeom prst="rect">
            <a:avLst/>
          </a:prstGeom>
        </p:spPr>
      </p:pic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5B6CA7B9-9ACD-A8EF-C8C1-05A55D7C4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8875" y="7867650"/>
            <a:ext cx="2667000" cy="1536700"/>
          </a:xfrm>
          <a:prstGeom prst="rect">
            <a:avLst/>
          </a:prstGeom>
        </p:spPr>
      </p:pic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3CC6448-2C91-E6F2-76E5-882184702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2437" y="7734300"/>
            <a:ext cx="2603500" cy="2168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3094DC-0585-56E4-06E8-F5140A703008}"/>
              </a:ext>
            </a:extLst>
          </p:cNvPr>
          <p:cNvSpPr txBox="1"/>
          <p:nvPr/>
        </p:nvSpPr>
        <p:spPr>
          <a:xfrm>
            <a:off x="7381875" y="6540500"/>
            <a:ext cx="39052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ENCAPSULAMENTO</a:t>
            </a:r>
            <a:endParaRPr lang="pt-BR" dirty="0">
              <a:ea typeface="Calibri"/>
              <a:cs typeface="Calibri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FE3A32DF-4721-BE58-6A34-375C99A6C69D}"/>
              </a:ext>
            </a:extLst>
          </p:cNvPr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EAAFA68A-5135-D1E0-8E07-D30A6778ED54}"/>
              </a:ext>
            </a:extLst>
          </p:cNvPr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46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33329">
              <a:srgbClr val="FFFFFF"/>
            </a:gs>
            <a:gs pos="6667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1244037" y="1737244"/>
            <a:ext cx="155091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CONHEÇA NOSSO PROJETO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 rot="-56">
            <a:off x="5" y="6483434"/>
            <a:ext cx="18288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CONHEÇA UM POUCO DO QUE ESTAMOS DESENVOLVENDO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33329">
              <a:srgbClr val="FFFFFF"/>
            </a:gs>
            <a:gs pos="6667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5031032" y="857250"/>
            <a:ext cx="62742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Conclusão </a:t>
            </a:r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0" y="3260486"/>
            <a:ext cx="18288000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0"/>
              </a:lnSpc>
            </a:pP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"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Realizamos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nosso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projeto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com a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consciência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de que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cada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ação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tem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impacto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. Ao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avançarmos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em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direção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a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uma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cidade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tecnológica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e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sustentável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,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estamos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moldando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não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apenas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o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ambiente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urbano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, mas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também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o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futuro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,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onde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a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inovação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e a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sustentabilidade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se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entrelaçam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para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criar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uma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comunidade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próspera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 e </a:t>
            </a:r>
            <a:r>
              <a:rPr lang="en-US" sz="5100" dirty="0" err="1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equilibrada</a:t>
            </a:r>
            <a:r>
              <a:rPr lang="en-US" sz="5100" dirty="0">
                <a:solidFill>
                  <a:srgbClr val="000000"/>
                </a:solidFill>
                <a:latin typeface="Arial"/>
                <a:ea typeface="+mn-lt"/>
                <a:cs typeface="Arial"/>
                <a:sym typeface="Arial"/>
              </a:rPr>
              <a:t>."</a:t>
            </a:r>
            <a:endParaRPr lang="pt-BR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4A0E23-9900-086D-E33A-67269ED21670}"/>
              </a:ext>
            </a:extLst>
          </p:cNvPr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69C8863-952A-3A05-6D8F-A6B61770A654}"/>
              </a:ext>
            </a:extLst>
          </p:cNvPr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6626" y="4731548"/>
            <a:ext cx="6051374" cy="5555452"/>
          </a:xfrm>
          <a:custGeom>
            <a:avLst/>
            <a:gdLst/>
            <a:ahLst/>
            <a:cxnLst/>
            <a:rect l="l" t="t" r="r" b="b"/>
            <a:pathLst>
              <a:path w="10337624" h="9841702">
                <a:moveTo>
                  <a:pt x="0" y="0"/>
                </a:moveTo>
                <a:lnTo>
                  <a:pt x="10337624" y="0"/>
                </a:lnTo>
                <a:lnTo>
                  <a:pt x="10337624" y="9841702"/>
                </a:lnTo>
                <a:lnTo>
                  <a:pt x="0" y="984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9" t="-4195" r="-1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5B65DA-DC68-F455-FABA-317246013A64}"/>
              </a:ext>
            </a:extLst>
          </p:cNvPr>
          <p:cNvSpPr txBox="1"/>
          <p:nvPr/>
        </p:nvSpPr>
        <p:spPr>
          <a:xfrm>
            <a:off x="1119187" y="1881186"/>
            <a:ext cx="15430500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solidFill>
                  <a:srgbClr val="000000"/>
                </a:solidFill>
                <a:ea typeface="+mn-lt"/>
                <a:cs typeface="+mn-lt"/>
              </a:rPr>
              <a:t>"Agradecemos a todos pela atenção e esperamos continuar colaborando na construção de cidades mais inteligentes e vibrantes."</a:t>
            </a:r>
            <a:endParaRPr lang="pt-BR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pt-BR" sz="48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pt-BR" sz="48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pt-BR" sz="48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pt-BR" sz="4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t-BR" sz="7200" dirty="0">
                <a:solidFill>
                  <a:srgbClr val="000000"/>
                </a:solidFill>
                <a:ea typeface="+mn-lt"/>
                <a:cs typeface="+mn-lt"/>
              </a:rPr>
              <a:t>                Muito obrigado!</a:t>
            </a:r>
            <a:endParaRPr lang="pt-BR" sz="7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84BFDD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65218" y="1345966"/>
            <a:ext cx="8881726" cy="7424469"/>
            <a:chOff x="0" y="0"/>
            <a:chExt cx="2339220" cy="1955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9220" cy="1955416"/>
            </a:xfrm>
            <a:custGeom>
              <a:avLst/>
              <a:gdLst/>
              <a:ahLst/>
              <a:cxnLst/>
              <a:rect l="l" t="t" r="r" b="b"/>
              <a:pathLst>
                <a:path w="2339220" h="1955416">
                  <a:moveTo>
                    <a:pt x="18305" y="0"/>
                  </a:moveTo>
                  <a:lnTo>
                    <a:pt x="2320915" y="0"/>
                  </a:lnTo>
                  <a:cubicBezTo>
                    <a:pt x="2325770" y="0"/>
                    <a:pt x="2330426" y="1929"/>
                    <a:pt x="2333859" y="5361"/>
                  </a:cubicBezTo>
                  <a:cubicBezTo>
                    <a:pt x="2337291" y="8794"/>
                    <a:pt x="2339220" y="13450"/>
                    <a:pt x="2339220" y="18305"/>
                  </a:cubicBezTo>
                  <a:lnTo>
                    <a:pt x="2339220" y="1937111"/>
                  </a:lnTo>
                  <a:cubicBezTo>
                    <a:pt x="2339220" y="1941966"/>
                    <a:pt x="2337291" y="1946621"/>
                    <a:pt x="2333859" y="1950054"/>
                  </a:cubicBezTo>
                  <a:cubicBezTo>
                    <a:pt x="2330426" y="1953487"/>
                    <a:pt x="2325770" y="1955416"/>
                    <a:pt x="2320915" y="1955416"/>
                  </a:cubicBezTo>
                  <a:lnTo>
                    <a:pt x="18305" y="1955416"/>
                  </a:lnTo>
                  <a:cubicBezTo>
                    <a:pt x="13450" y="1955416"/>
                    <a:pt x="8794" y="1953487"/>
                    <a:pt x="5361" y="1950054"/>
                  </a:cubicBezTo>
                  <a:cubicBezTo>
                    <a:pt x="1929" y="1946621"/>
                    <a:pt x="0" y="1941966"/>
                    <a:pt x="0" y="1937111"/>
                  </a:cubicBezTo>
                  <a:lnTo>
                    <a:pt x="0" y="18305"/>
                  </a:lnTo>
                  <a:cubicBezTo>
                    <a:pt x="0" y="13450"/>
                    <a:pt x="1929" y="8794"/>
                    <a:pt x="5361" y="5361"/>
                  </a:cubicBezTo>
                  <a:cubicBezTo>
                    <a:pt x="8794" y="1929"/>
                    <a:pt x="13450" y="0"/>
                    <a:pt x="183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39220" cy="1983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6998" y="1835391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3865218" y="8766347"/>
            <a:ext cx="7151780" cy="572667"/>
          </a:xfrm>
          <a:custGeom>
            <a:avLst/>
            <a:gdLst/>
            <a:ahLst/>
            <a:cxnLst/>
            <a:rect l="l" t="t" r="r" b="b"/>
            <a:pathLst>
              <a:path w="7151780" h="572667">
                <a:moveTo>
                  <a:pt x="0" y="0"/>
                </a:moveTo>
                <a:lnTo>
                  <a:pt x="7151780" y="0"/>
                </a:lnTo>
                <a:lnTo>
                  <a:pt x="7151780" y="572666"/>
                </a:lnTo>
                <a:lnTo>
                  <a:pt x="0" y="57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6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4142004" y="3563178"/>
            <a:ext cx="7158541" cy="427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9155" lvl="1" indent="-429260">
              <a:lnSpc>
                <a:spcPts val="6768"/>
              </a:lnSpc>
              <a:buFont typeface="Arial"/>
              <a:buChar char="•"/>
            </a:pPr>
            <a:r>
              <a:rPr lang="en-US" sz="3950" dirty="0">
                <a:solidFill>
                  <a:srgbClr val="084C6E"/>
                </a:solidFill>
                <a:latin typeface="Open Sauce"/>
              </a:rPr>
              <a:t>Cidades </a:t>
            </a: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Inteligentes</a:t>
            </a:r>
          </a:p>
          <a:p>
            <a:pPr marL="859155" lvl="1" indent="-429260">
              <a:lnSpc>
                <a:spcPts val="6768"/>
              </a:lnSpc>
              <a:buFont typeface="Arial"/>
              <a:buChar char="•"/>
            </a:pP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Problemática</a:t>
            </a:r>
            <a:r>
              <a:rPr lang="en-US" sz="3950" dirty="0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Atual</a:t>
            </a:r>
            <a:endParaRPr lang="en-US" sz="3950" dirty="0">
              <a:solidFill>
                <a:srgbClr val="084C6E"/>
              </a:solidFill>
              <a:latin typeface="Open Sauce"/>
            </a:endParaRPr>
          </a:p>
          <a:p>
            <a:pPr marL="859155" lvl="1" indent="-429260">
              <a:lnSpc>
                <a:spcPts val="6768"/>
              </a:lnSpc>
              <a:buFont typeface="Arial"/>
              <a:buChar char="•"/>
            </a:pP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Solução</a:t>
            </a:r>
          </a:p>
          <a:p>
            <a:pPr marL="859155" lvl="1" indent="-429260">
              <a:lnSpc>
                <a:spcPts val="6768"/>
              </a:lnSpc>
              <a:buFont typeface="Arial"/>
              <a:buChar char="•"/>
            </a:pP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Conheça</a:t>
            </a:r>
            <a:r>
              <a:rPr lang="en-US" sz="3950" dirty="0">
                <a:solidFill>
                  <a:srgbClr val="084C6E"/>
                </a:solidFill>
                <a:latin typeface="Open Sauce"/>
              </a:rPr>
              <a:t> o </a:t>
            </a: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nosso</a:t>
            </a:r>
            <a:r>
              <a:rPr lang="en-US" sz="3950" dirty="0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projeto</a:t>
            </a:r>
          </a:p>
          <a:p>
            <a:pPr marL="859155" lvl="1" indent="-429260">
              <a:lnSpc>
                <a:spcPts val="6768"/>
              </a:lnSpc>
              <a:buFont typeface="Arial"/>
              <a:buChar char="•"/>
            </a:pPr>
            <a:r>
              <a:rPr lang="en-US" sz="3950" dirty="0">
                <a:solidFill>
                  <a:srgbClr val="084C6E"/>
                </a:solidFill>
                <a:latin typeface="Open Sauce"/>
              </a:rPr>
              <a:t>Tecnologias </a:t>
            </a:r>
            <a:r>
              <a:rPr lang="en-US" sz="3950" dirty="0" err="1">
                <a:solidFill>
                  <a:srgbClr val="084C6E"/>
                </a:solidFill>
                <a:latin typeface="Open Sauce"/>
              </a:rPr>
              <a:t>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54394" y="1768716"/>
            <a:ext cx="5501421" cy="152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2"/>
              </a:lnSpc>
              <a:spcBef>
                <a:spcPct val="0"/>
              </a:spcBef>
            </a:pPr>
            <a:r>
              <a:rPr lang="en-US" sz="4818">
                <a:solidFill>
                  <a:srgbClr val="084C6E"/>
                </a:solidFill>
                <a:latin typeface="Codec Pro Bold"/>
              </a:rPr>
              <a:t>CONTEÚDO DA APRESENTAÇÃO</a:t>
            </a:r>
          </a:p>
        </p:txBody>
      </p:sp>
      <p:sp>
        <p:nvSpPr>
          <p:cNvPr id="20" name="Freeform 20"/>
          <p:cNvSpPr/>
          <p:nvPr/>
        </p:nvSpPr>
        <p:spPr>
          <a:xfrm>
            <a:off x="9216751" y="8354727"/>
            <a:ext cx="5815160" cy="465639"/>
          </a:xfrm>
          <a:custGeom>
            <a:avLst/>
            <a:gdLst/>
            <a:ahLst/>
            <a:cxnLst/>
            <a:rect l="l" t="t" r="r" b="b"/>
            <a:pathLst>
              <a:path w="5815160" h="465639">
                <a:moveTo>
                  <a:pt x="0" y="0"/>
                </a:moveTo>
                <a:lnTo>
                  <a:pt x="5815160" y="0"/>
                </a:lnTo>
                <a:lnTo>
                  <a:pt x="5815160" y="465639"/>
                </a:lnTo>
                <a:lnTo>
                  <a:pt x="0" y="46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648"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18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5000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"/>
          <p:cNvGrpSpPr/>
          <p:nvPr/>
        </p:nvGrpSpPr>
        <p:grpSpPr>
          <a:xfrm>
            <a:off x="122692" y="1742339"/>
            <a:ext cx="18042869" cy="7516009"/>
            <a:chOff x="0" y="-28575"/>
            <a:chExt cx="4752000" cy="1979512"/>
          </a:xfrm>
        </p:grpSpPr>
        <p:sp>
          <p:nvSpPr>
            <p:cNvPr id="44" name="Google Shape;44;p2"/>
            <p:cNvSpPr/>
            <p:nvPr/>
          </p:nvSpPr>
          <p:spPr>
            <a:xfrm>
              <a:off x="0" y="0"/>
              <a:ext cx="4751965" cy="1950937"/>
            </a:xfrm>
            <a:custGeom>
              <a:avLst/>
              <a:gdLst/>
              <a:ahLst/>
              <a:cxnLst/>
              <a:rect l="l" t="t" r="r" b="b"/>
              <a:pathLst>
                <a:path w="4751965" h="1950937" extrusionOk="0">
                  <a:moveTo>
                    <a:pt x="4720" y="0"/>
                  </a:moveTo>
                  <a:lnTo>
                    <a:pt x="4747245" y="0"/>
                  </a:lnTo>
                  <a:cubicBezTo>
                    <a:pt x="4749852" y="0"/>
                    <a:pt x="4751965" y="2113"/>
                    <a:pt x="4751965" y="4720"/>
                  </a:cubicBezTo>
                  <a:lnTo>
                    <a:pt x="4751965" y="1946217"/>
                  </a:lnTo>
                  <a:cubicBezTo>
                    <a:pt x="4751965" y="1948824"/>
                    <a:pt x="4749852" y="1950937"/>
                    <a:pt x="4747245" y="1950937"/>
                  </a:cubicBezTo>
                  <a:lnTo>
                    <a:pt x="4720" y="1950937"/>
                  </a:lnTo>
                  <a:cubicBezTo>
                    <a:pt x="2113" y="1950937"/>
                    <a:pt x="0" y="1948824"/>
                    <a:pt x="0" y="1946217"/>
                  </a:cubicBezTo>
                  <a:lnTo>
                    <a:pt x="0" y="4720"/>
                  </a:lnTo>
                  <a:cubicBezTo>
                    <a:pt x="0" y="2113"/>
                    <a:pt x="2113" y="0"/>
                    <a:pt x="4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84C6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 txBox="1"/>
            <p:nvPr/>
          </p:nvSpPr>
          <p:spPr>
            <a:xfrm>
              <a:off x="0" y="-28575"/>
              <a:ext cx="4752000" cy="19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320220" y="2238704"/>
            <a:ext cx="1240449" cy="294132"/>
            <a:chOff x="0" y="0"/>
            <a:chExt cx="1653932" cy="392176"/>
          </a:xfrm>
        </p:grpSpPr>
        <p:grpSp>
          <p:nvGrpSpPr>
            <p:cNvPr id="47" name="Google Shape;47;p2"/>
            <p:cNvGrpSpPr/>
            <p:nvPr/>
          </p:nvGrpSpPr>
          <p:grpSpPr>
            <a:xfrm>
              <a:off x="1261756" y="0"/>
              <a:ext cx="392176" cy="392176"/>
              <a:chOff x="0" y="0"/>
              <a:chExt cx="812800" cy="812800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633448" y="0"/>
              <a:ext cx="392176" cy="392176"/>
              <a:chOff x="0" y="0"/>
              <a:chExt cx="812800" cy="812800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>
              <a:off x="0" y="0"/>
              <a:ext cx="392176" cy="392176"/>
              <a:chOff x="0" y="0"/>
              <a:chExt cx="812800" cy="812800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" name="Google Shape;56;p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7" name="Google Shape;57;p2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9" name="Google Shape;59;p2"/>
          <p:cNvSpPr txBox="1"/>
          <p:nvPr/>
        </p:nvSpPr>
        <p:spPr>
          <a:xfrm>
            <a:off x="3811795" y="357517"/>
            <a:ext cx="107280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3"/>
              </a:lnSpc>
            </a:pPr>
            <a:r>
              <a:rPr lang="en-US" sz="6400" dirty="0">
                <a:solidFill>
                  <a:srgbClr val="084C6E"/>
                </a:solidFill>
                <a:latin typeface="Arial"/>
                <a:cs typeface="Arial"/>
                <a:sym typeface="Arial"/>
              </a:rPr>
              <a:t>Cidades </a:t>
            </a:r>
            <a:r>
              <a:rPr lang="en-US" sz="6400" dirty="0" err="1">
                <a:solidFill>
                  <a:srgbClr val="084C6E"/>
                </a:solidFill>
                <a:latin typeface="Arial"/>
                <a:cs typeface="Arial"/>
                <a:sym typeface="Arial"/>
              </a:rPr>
              <a:t>Inteligentes</a:t>
            </a:r>
            <a:endParaRPr dirty="0" err="1"/>
          </a:p>
        </p:txBody>
      </p:sp>
      <p:sp>
        <p:nvSpPr>
          <p:cNvPr id="60" name="Google Shape;60;p2"/>
          <p:cNvSpPr txBox="1"/>
          <p:nvPr/>
        </p:nvSpPr>
        <p:spPr>
          <a:xfrm>
            <a:off x="120605" y="1924526"/>
            <a:ext cx="8252026" cy="7863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0"/>
              </a:lnSpc>
            </a:pP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Os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principais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objetivos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são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desenvolver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soluções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tecnológicas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e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inovadoras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, 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oferecendo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metodologias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e ferramentas de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planejamento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urbano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integrado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apoiando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gestores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públicos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incentivando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a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participação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 da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sociedade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e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promovendo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cidades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mais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justas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 e </a:t>
            </a:r>
            <a:r>
              <a:rPr lang="en-US" sz="3650" dirty="0" err="1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sustentáveis</a:t>
            </a:r>
            <a:r>
              <a:rPr lang="en-US" sz="3650" dirty="0">
                <a:solidFill>
                  <a:srgbClr val="084C6E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50" b="0" i="0" u="none" strike="noStrike" cap="none" dirty="0">
              <a:solidFill>
                <a:srgbClr val="084C6E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" name="Imagem 1" descr="Uma imagem contendo Mapa&#10;&#10;Descrição gerada automaticamente">
            <a:extLst>
              <a:ext uri="{FF2B5EF4-FFF2-40B4-BE49-F238E27FC236}">
                <a16:creationId xmlns:a16="http://schemas.microsoft.com/office/drawing/2014/main" id="{E93271E1-D483-621B-74C5-9198BEA5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38" y="2241550"/>
            <a:ext cx="9144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5000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122692" y="1742339"/>
            <a:ext cx="18042869" cy="7516009"/>
            <a:chOff x="0" y="-28575"/>
            <a:chExt cx="4752000" cy="1979512"/>
          </a:xfrm>
        </p:grpSpPr>
        <p:sp>
          <p:nvSpPr>
            <p:cNvPr id="45" name="Google Shape;45;p2"/>
            <p:cNvSpPr/>
            <p:nvPr/>
          </p:nvSpPr>
          <p:spPr>
            <a:xfrm>
              <a:off x="0" y="0"/>
              <a:ext cx="4751965" cy="1950937"/>
            </a:xfrm>
            <a:custGeom>
              <a:avLst/>
              <a:gdLst/>
              <a:ahLst/>
              <a:cxnLst/>
              <a:rect l="l" t="t" r="r" b="b"/>
              <a:pathLst>
                <a:path w="4751965" h="1950937" extrusionOk="0">
                  <a:moveTo>
                    <a:pt x="4720" y="0"/>
                  </a:moveTo>
                  <a:lnTo>
                    <a:pt x="4747245" y="0"/>
                  </a:lnTo>
                  <a:cubicBezTo>
                    <a:pt x="4749852" y="0"/>
                    <a:pt x="4751965" y="2113"/>
                    <a:pt x="4751965" y="4720"/>
                  </a:cubicBezTo>
                  <a:lnTo>
                    <a:pt x="4751965" y="1946217"/>
                  </a:lnTo>
                  <a:cubicBezTo>
                    <a:pt x="4751965" y="1948824"/>
                    <a:pt x="4749852" y="1950937"/>
                    <a:pt x="4747245" y="1950937"/>
                  </a:cubicBezTo>
                  <a:lnTo>
                    <a:pt x="4720" y="1950937"/>
                  </a:lnTo>
                  <a:cubicBezTo>
                    <a:pt x="2113" y="1950937"/>
                    <a:pt x="0" y="1948824"/>
                    <a:pt x="0" y="1946217"/>
                  </a:cubicBezTo>
                  <a:lnTo>
                    <a:pt x="0" y="4720"/>
                  </a:lnTo>
                  <a:cubicBezTo>
                    <a:pt x="0" y="2113"/>
                    <a:pt x="2113" y="0"/>
                    <a:pt x="4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84C6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 txBox="1"/>
            <p:nvPr/>
          </p:nvSpPr>
          <p:spPr>
            <a:xfrm>
              <a:off x="0" y="-28575"/>
              <a:ext cx="4752000" cy="19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2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2"/>
          <p:cNvSpPr/>
          <p:nvPr/>
        </p:nvSpPr>
        <p:spPr>
          <a:xfrm>
            <a:off x="92746" y="5143500"/>
            <a:ext cx="6355009" cy="3898557"/>
          </a:xfrm>
          <a:custGeom>
            <a:avLst/>
            <a:gdLst/>
            <a:ahLst/>
            <a:cxnLst/>
            <a:rect l="l" t="t" r="r" b="b"/>
            <a:pathLst>
              <a:path w="6355009" h="3898557" extrusionOk="0">
                <a:moveTo>
                  <a:pt x="0" y="0"/>
                </a:moveTo>
                <a:lnTo>
                  <a:pt x="6355009" y="0"/>
                </a:lnTo>
                <a:lnTo>
                  <a:pt x="6355009" y="3898557"/>
                </a:lnTo>
                <a:lnTo>
                  <a:pt x="0" y="389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829" r="-21888"/>
            </a:stretch>
          </a:blipFill>
          <a:ln>
            <a:noFill/>
          </a:ln>
        </p:spPr>
      </p:sp>
      <p:sp>
        <p:nvSpPr>
          <p:cNvPr id="50" name="Google Shape;50;p2"/>
          <p:cNvSpPr/>
          <p:nvPr/>
        </p:nvSpPr>
        <p:spPr>
          <a:xfrm>
            <a:off x="12805076" y="4860767"/>
            <a:ext cx="5360233" cy="4397533"/>
          </a:xfrm>
          <a:custGeom>
            <a:avLst/>
            <a:gdLst/>
            <a:ahLst/>
            <a:cxnLst/>
            <a:rect l="l" t="t" r="r" b="b"/>
            <a:pathLst>
              <a:path w="5360233" h="4397533" extrusionOk="0">
                <a:moveTo>
                  <a:pt x="0" y="0"/>
                </a:moveTo>
                <a:lnTo>
                  <a:pt x="5360232" y="0"/>
                </a:lnTo>
                <a:lnTo>
                  <a:pt x="5360232" y="4397533"/>
                </a:lnTo>
                <a:lnTo>
                  <a:pt x="0" y="4397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658"/>
            </a:stretch>
          </a:blipFill>
          <a:ln>
            <a:noFill/>
          </a:ln>
        </p:spPr>
      </p:sp>
      <p:sp>
        <p:nvSpPr>
          <p:cNvPr id="51" name="Google Shape;51;p2"/>
          <p:cNvSpPr/>
          <p:nvPr/>
        </p:nvSpPr>
        <p:spPr>
          <a:xfrm>
            <a:off x="7479971" y="4056814"/>
            <a:ext cx="4292888" cy="5201486"/>
          </a:xfrm>
          <a:custGeom>
            <a:avLst/>
            <a:gdLst/>
            <a:ahLst/>
            <a:cxnLst/>
            <a:rect l="l" t="t" r="r" b="b"/>
            <a:pathLst>
              <a:path w="4292888" h="5201486" extrusionOk="0">
                <a:moveTo>
                  <a:pt x="0" y="0"/>
                </a:moveTo>
                <a:lnTo>
                  <a:pt x="4292888" y="0"/>
                </a:lnTo>
                <a:lnTo>
                  <a:pt x="4292888" y="5201486"/>
                </a:lnTo>
                <a:lnTo>
                  <a:pt x="0" y="5201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0038"/>
            </a:stretch>
          </a:blipFill>
          <a:ln>
            <a:noFill/>
          </a:ln>
        </p:spPr>
      </p:sp>
      <p:sp>
        <p:nvSpPr>
          <p:cNvPr id="52" name="Google Shape;52;p2"/>
          <p:cNvSpPr txBox="1"/>
          <p:nvPr/>
        </p:nvSpPr>
        <p:spPr>
          <a:xfrm>
            <a:off x="3184733" y="2152979"/>
            <a:ext cx="10728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4" b="0" i="0" u="none" strike="noStrike" cap="none">
                <a:solidFill>
                  <a:srgbClr val="084C6E"/>
                </a:solidFill>
                <a:latin typeface="Arial"/>
                <a:ea typeface="Arial"/>
                <a:cs typeface="Arial"/>
                <a:sym typeface="Arial"/>
              </a:rPr>
              <a:t>PROBLEMÁTICA ATUAL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5000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32426" y="1627380"/>
            <a:ext cx="18042869" cy="7516009"/>
            <a:chOff x="0" y="-28575"/>
            <a:chExt cx="4752000" cy="1979512"/>
          </a:xfrm>
        </p:grpSpPr>
        <p:sp>
          <p:nvSpPr>
            <p:cNvPr id="55" name="Google Shape;55;p3"/>
            <p:cNvSpPr/>
            <p:nvPr/>
          </p:nvSpPr>
          <p:spPr>
            <a:xfrm>
              <a:off x="0" y="0"/>
              <a:ext cx="4751965" cy="1950937"/>
            </a:xfrm>
            <a:custGeom>
              <a:avLst/>
              <a:gdLst/>
              <a:ahLst/>
              <a:cxnLst/>
              <a:rect l="l" t="t" r="r" b="b"/>
              <a:pathLst>
                <a:path w="4751965" h="1950937" extrusionOk="0">
                  <a:moveTo>
                    <a:pt x="4720" y="0"/>
                  </a:moveTo>
                  <a:lnTo>
                    <a:pt x="4747245" y="0"/>
                  </a:lnTo>
                  <a:cubicBezTo>
                    <a:pt x="4749852" y="0"/>
                    <a:pt x="4751965" y="2113"/>
                    <a:pt x="4751965" y="4720"/>
                  </a:cubicBezTo>
                  <a:lnTo>
                    <a:pt x="4751965" y="1946217"/>
                  </a:lnTo>
                  <a:cubicBezTo>
                    <a:pt x="4751965" y="1948824"/>
                    <a:pt x="4749852" y="1950937"/>
                    <a:pt x="4747245" y="1950937"/>
                  </a:cubicBezTo>
                  <a:lnTo>
                    <a:pt x="4720" y="1950937"/>
                  </a:lnTo>
                  <a:cubicBezTo>
                    <a:pt x="2113" y="1950937"/>
                    <a:pt x="0" y="1948824"/>
                    <a:pt x="0" y="1946217"/>
                  </a:cubicBezTo>
                  <a:lnTo>
                    <a:pt x="0" y="4720"/>
                  </a:lnTo>
                  <a:cubicBezTo>
                    <a:pt x="0" y="2113"/>
                    <a:pt x="2113" y="0"/>
                    <a:pt x="4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84C6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 txBox="1"/>
            <p:nvPr/>
          </p:nvSpPr>
          <p:spPr>
            <a:xfrm>
              <a:off x="0" y="-28575"/>
              <a:ext cx="4752000" cy="19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3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3"/>
          <p:cNvSpPr txBox="1"/>
          <p:nvPr/>
        </p:nvSpPr>
        <p:spPr>
          <a:xfrm>
            <a:off x="3184733" y="2152979"/>
            <a:ext cx="10728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4" b="0" i="0" u="none" strike="noStrike" cap="none">
                <a:solidFill>
                  <a:srgbClr val="084C6E"/>
                </a:solidFill>
                <a:latin typeface="Arial"/>
                <a:ea typeface="Arial"/>
                <a:cs typeface="Arial"/>
                <a:sym typeface="Arial"/>
              </a:rPr>
              <a:t>PROBLEMÁTICA ATUAL</a:t>
            </a:r>
            <a:endParaRPr/>
          </a:p>
        </p:txBody>
      </p:sp>
      <p:sp>
        <p:nvSpPr>
          <p:cNvPr id="60" name="Google Shape;60;p3"/>
          <p:cNvSpPr txBox="1"/>
          <p:nvPr/>
        </p:nvSpPr>
        <p:spPr>
          <a:xfrm>
            <a:off x="279355" y="3405552"/>
            <a:ext cx="17729400" cy="5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4" b="0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• O aumento do abandono de animais e suas implicações físicas e emocionais.</a:t>
            </a:r>
            <a:endParaRPr/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64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4" b="0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• A falta de conscientização sobre a importância da esterilização e adoção responsável.</a:t>
            </a:r>
            <a:endParaRPr/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64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4" b="0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• O impacto dos animais na transmissão de  doenças zoonóticas e sua implicação</a:t>
            </a:r>
            <a:endParaRPr sz="3664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4" b="0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 para a saúde pública.</a:t>
            </a:r>
            <a:endParaRPr/>
          </a:p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64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64" b="0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C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6248" y="3259967"/>
            <a:ext cx="875580" cy="1024615"/>
          </a:xfrm>
          <a:custGeom>
            <a:avLst/>
            <a:gdLst/>
            <a:ahLst/>
            <a:cxnLst/>
            <a:rect l="l" t="t" r="r" b="b"/>
            <a:pathLst>
              <a:path w="875580" h="1024615">
                <a:moveTo>
                  <a:pt x="0" y="0"/>
                </a:moveTo>
                <a:lnTo>
                  <a:pt x="875580" y="0"/>
                </a:lnTo>
                <a:lnTo>
                  <a:pt x="875580" y="1024615"/>
                </a:lnTo>
                <a:lnTo>
                  <a:pt x="0" y="1024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0087" y="3259967"/>
            <a:ext cx="8467197" cy="6139167"/>
          </a:xfrm>
          <a:custGeom>
            <a:avLst/>
            <a:gdLst/>
            <a:ahLst/>
            <a:cxnLst/>
            <a:rect l="l" t="t" r="r" b="b"/>
            <a:pathLst>
              <a:path w="8467197" h="6139167">
                <a:moveTo>
                  <a:pt x="0" y="0"/>
                </a:moveTo>
                <a:lnTo>
                  <a:pt x="8467196" y="0"/>
                </a:lnTo>
                <a:lnTo>
                  <a:pt x="8467196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57283" y="3259967"/>
            <a:ext cx="8323531" cy="2782370"/>
          </a:xfrm>
          <a:custGeom>
            <a:avLst/>
            <a:gdLst/>
            <a:ahLst/>
            <a:cxnLst/>
            <a:rect l="l" t="t" r="r" b="b"/>
            <a:pathLst>
              <a:path w="8323531" h="2782370">
                <a:moveTo>
                  <a:pt x="0" y="0"/>
                </a:moveTo>
                <a:lnTo>
                  <a:pt x="8323532" y="0"/>
                </a:lnTo>
                <a:lnTo>
                  <a:pt x="8323532" y="2782370"/>
                </a:lnTo>
                <a:lnTo>
                  <a:pt x="0" y="2782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0420" y="1299545"/>
            <a:ext cx="1532161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PRINCIPAIS MOTIVOS DE ABANDONO</a:t>
            </a:r>
          </a:p>
        </p:txBody>
      </p:sp>
      <p:sp>
        <p:nvSpPr>
          <p:cNvPr id="8" name="Freeform 8"/>
          <p:cNvSpPr/>
          <p:nvPr/>
        </p:nvSpPr>
        <p:spPr>
          <a:xfrm>
            <a:off x="9557283" y="6329550"/>
            <a:ext cx="8323531" cy="2782370"/>
          </a:xfrm>
          <a:custGeom>
            <a:avLst/>
            <a:gdLst/>
            <a:ahLst/>
            <a:cxnLst/>
            <a:rect l="l" t="t" r="r" b="b"/>
            <a:pathLst>
              <a:path w="8323531" h="2782370">
                <a:moveTo>
                  <a:pt x="0" y="0"/>
                </a:moveTo>
                <a:lnTo>
                  <a:pt x="8323532" y="0"/>
                </a:lnTo>
                <a:lnTo>
                  <a:pt x="8323532" y="2782371"/>
                </a:lnTo>
                <a:lnTo>
                  <a:pt x="0" y="2782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57283" y="4236957"/>
            <a:ext cx="8323531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84C6E"/>
                </a:solidFill>
                <a:latin typeface="Open Sauce"/>
              </a:rPr>
              <a:t>Um em cada quatro animais de estimação é abandonado durante sua vida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7283" y="6562813"/>
            <a:ext cx="83235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84C6E"/>
                </a:solidFill>
                <a:latin typeface="Open Sauce"/>
              </a:rPr>
              <a:t>30 milhões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7283" y="7382281"/>
            <a:ext cx="8323531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50">
                <a:solidFill>
                  <a:srgbClr val="084C6E"/>
                </a:solidFill>
                <a:latin typeface="Open Sauce"/>
              </a:rPr>
              <a:t>Aproximadamente 30 milhões de animais são abandonados anualmente no Brasil. De acordo com a OMS.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7283" y="3576695"/>
            <a:ext cx="8323531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84C6E"/>
                </a:solidFill>
                <a:latin typeface="Open Sauce"/>
              </a:rPr>
              <a:t>1 em cada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BFDD"/>
            </a:gs>
            <a:gs pos="50000">
              <a:srgbClr val="FFFFFF"/>
            </a:gs>
            <a:gs pos="100000">
              <a:srgbClr val="FFF7C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>
            <a:off x="677262" y="1204887"/>
            <a:ext cx="17358300" cy="7721076"/>
            <a:chOff x="0" y="-76200"/>
            <a:chExt cx="4571703" cy="2033521"/>
          </a:xfrm>
        </p:grpSpPr>
        <p:sp>
          <p:nvSpPr>
            <p:cNvPr id="63" name="Google Shape;63;p4"/>
            <p:cNvSpPr/>
            <p:nvPr/>
          </p:nvSpPr>
          <p:spPr>
            <a:xfrm>
              <a:off x="0" y="0"/>
              <a:ext cx="4571703" cy="1957321"/>
            </a:xfrm>
            <a:custGeom>
              <a:avLst/>
              <a:gdLst/>
              <a:ahLst/>
              <a:cxnLst/>
              <a:rect l="l" t="t" r="r" b="b"/>
              <a:pathLst>
                <a:path w="4571703" h="1957321" extrusionOk="0">
                  <a:moveTo>
                    <a:pt x="4906" y="0"/>
                  </a:moveTo>
                  <a:lnTo>
                    <a:pt x="4566797" y="0"/>
                  </a:lnTo>
                  <a:cubicBezTo>
                    <a:pt x="4568098" y="0"/>
                    <a:pt x="4569346" y="517"/>
                    <a:pt x="4570266" y="1437"/>
                  </a:cubicBezTo>
                  <a:cubicBezTo>
                    <a:pt x="4571186" y="2357"/>
                    <a:pt x="4571703" y="3605"/>
                    <a:pt x="4571703" y="4906"/>
                  </a:cubicBezTo>
                  <a:lnTo>
                    <a:pt x="4571703" y="1952415"/>
                  </a:lnTo>
                  <a:cubicBezTo>
                    <a:pt x="4571703" y="1955124"/>
                    <a:pt x="4569507" y="1957321"/>
                    <a:pt x="4566797" y="1957321"/>
                  </a:cubicBezTo>
                  <a:lnTo>
                    <a:pt x="4906" y="1957321"/>
                  </a:lnTo>
                  <a:cubicBezTo>
                    <a:pt x="2197" y="1957321"/>
                    <a:pt x="0" y="1955124"/>
                    <a:pt x="0" y="1952415"/>
                  </a:cubicBezTo>
                  <a:lnTo>
                    <a:pt x="0" y="4906"/>
                  </a:lnTo>
                  <a:cubicBezTo>
                    <a:pt x="0" y="2197"/>
                    <a:pt x="2197" y="0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84C6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 txBox="1"/>
            <p:nvPr/>
          </p:nvSpPr>
          <p:spPr>
            <a:xfrm>
              <a:off x="0" y="-76200"/>
              <a:ext cx="4571700" cy="20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28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4"/>
          <p:cNvSpPr txBox="1"/>
          <p:nvPr/>
        </p:nvSpPr>
        <p:spPr>
          <a:xfrm>
            <a:off x="734412" y="2251560"/>
            <a:ext cx="152844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4" b="0" i="0" u="none" strike="noStrike" cap="none">
                <a:solidFill>
                  <a:srgbClr val="084C6E"/>
                </a:solidFill>
                <a:latin typeface="Arial"/>
                <a:ea typeface="Arial"/>
                <a:cs typeface="Arial"/>
                <a:sym typeface="Arial"/>
              </a:rPr>
              <a:t>PRINCIPAIS DOENÇAS ZOONÓTICAS </a:t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 extrusionOk="0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" name="Google Shape;68;p4"/>
          <p:cNvSpPr/>
          <p:nvPr/>
        </p:nvSpPr>
        <p:spPr>
          <a:xfrm>
            <a:off x="10276957" y="3308835"/>
            <a:ext cx="6665077" cy="5788528"/>
          </a:xfrm>
          <a:custGeom>
            <a:avLst/>
            <a:gdLst/>
            <a:ahLst/>
            <a:cxnLst/>
            <a:rect l="l" t="t" r="r" b="b"/>
            <a:pathLst>
              <a:path w="6665077" h="5788528" extrusionOk="0">
                <a:moveTo>
                  <a:pt x="0" y="0"/>
                </a:moveTo>
                <a:lnTo>
                  <a:pt x="6665077" y="0"/>
                </a:lnTo>
                <a:lnTo>
                  <a:pt x="6665077" y="5788528"/>
                </a:lnTo>
                <a:lnTo>
                  <a:pt x="0" y="5788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" name="Google Shape;69;p4"/>
          <p:cNvSpPr txBox="1"/>
          <p:nvPr/>
        </p:nvSpPr>
        <p:spPr>
          <a:xfrm>
            <a:off x="915695" y="3388073"/>
            <a:ext cx="14457600" cy="5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Raiva;</a:t>
            </a:r>
            <a:endParaRPr/>
          </a:p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Toxoplasmose;</a:t>
            </a:r>
            <a:endParaRPr/>
          </a:p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Leptospirose;</a:t>
            </a:r>
            <a:endParaRPr/>
          </a:p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Dermatofitose (Micoses);</a:t>
            </a:r>
            <a:endParaRPr/>
          </a:p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Giardíase;</a:t>
            </a:r>
            <a:endParaRPr/>
          </a:p>
          <a:p>
            <a:pPr marL="899604" marR="0" lvl="1" indent="-449802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84C6E"/>
              </a:buClr>
              <a:buSzPts val="4166"/>
              <a:buFont typeface="Arial"/>
              <a:buChar char="•"/>
            </a:pPr>
            <a:r>
              <a:rPr lang="en-US" sz="4166" b="1" i="0" u="none" strike="noStrike" cap="none">
                <a:solidFill>
                  <a:srgbClr val="084C6E"/>
                </a:solidFill>
                <a:latin typeface="Open Sans"/>
                <a:ea typeface="Open Sans"/>
                <a:cs typeface="Open Sans"/>
                <a:sym typeface="Open Sans"/>
              </a:rPr>
              <a:t>Doença de Lyme;</a:t>
            </a:r>
            <a:endParaRPr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66" b="1" i="0" u="none" strike="noStrike" cap="none">
              <a:solidFill>
                <a:srgbClr val="084C6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9294"/>
            <a:ext cx="10168139" cy="2341918"/>
            <a:chOff x="0" y="0"/>
            <a:chExt cx="2678028" cy="616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8028" cy="616802"/>
            </a:xfrm>
            <a:custGeom>
              <a:avLst/>
              <a:gdLst/>
              <a:ahLst/>
              <a:cxnLst/>
              <a:rect l="l" t="t" r="r" b="b"/>
              <a:pathLst>
                <a:path w="2678028" h="616802">
                  <a:moveTo>
                    <a:pt x="8375" y="0"/>
                  </a:moveTo>
                  <a:lnTo>
                    <a:pt x="2669653" y="0"/>
                  </a:lnTo>
                  <a:cubicBezTo>
                    <a:pt x="2671874" y="0"/>
                    <a:pt x="2674005" y="882"/>
                    <a:pt x="2675575" y="2453"/>
                  </a:cubicBezTo>
                  <a:cubicBezTo>
                    <a:pt x="2677146" y="4024"/>
                    <a:pt x="2678028" y="6154"/>
                    <a:pt x="2678028" y="8375"/>
                  </a:cubicBezTo>
                  <a:lnTo>
                    <a:pt x="2678028" y="608426"/>
                  </a:lnTo>
                  <a:cubicBezTo>
                    <a:pt x="2678028" y="613052"/>
                    <a:pt x="2674279" y="616802"/>
                    <a:pt x="2669653" y="616802"/>
                  </a:cubicBezTo>
                  <a:lnTo>
                    <a:pt x="8375" y="616802"/>
                  </a:lnTo>
                  <a:cubicBezTo>
                    <a:pt x="3750" y="616802"/>
                    <a:pt x="0" y="613052"/>
                    <a:pt x="0" y="608426"/>
                  </a:cubicBezTo>
                  <a:lnTo>
                    <a:pt x="0" y="8375"/>
                  </a:lnTo>
                  <a:cubicBezTo>
                    <a:pt x="0" y="3750"/>
                    <a:pt x="3750" y="0"/>
                    <a:pt x="83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78028" cy="64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0220" y="2238704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27734" y="4902225"/>
            <a:ext cx="5192486" cy="5384775"/>
          </a:xfrm>
          <a:custGeom>
            <a:avLst/>
            <a:gdLst/>
            <a:ahLst/>
            <a:cxnLst/>
            <a:rect l="l" t="t" r="r" b="b"/>
            <a:pathLst>
              <a:path w="5192486" h="5384775">
                <a:moveTo>
                  <a:pt x="0" y="0"/>
                </a:moveTo>
                <a:lnTo>
                  <a:pt x="5192486" y="0"/>
                </a:lnTo>
                <a:lnTo>
                  <a:pt x="5192486" y="5384775"/>
                </a:lnTo>
                <a:lnTo>
                  <a:pt x="0" y="538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1" r="-417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552032" y="4902225"/>
            <a:ext cx="3612043" cy="5384775"/>
          </a:xfrm>
          <a:custGeom>
            <a:avLst/>
            <a:gdLst/>
            <a:ahLst/>
            <a:cxnLst/>
            <a:rect l="l" t="t" r="r" b="b"/>
            <a:pathLst>
              <a:path w="3612043" h="5384775">
                <a:moveTo>
                  <a:pt x="0" y="0"/>
                </a:moveTo>
                <a:lnTo>
                  <a:pt x="3612043" y="0"/>
                </a:lnTo>
                <a:lnTo>
                  <a:pt x="3612043" y="5384775"/>
                </a:lnTo>
                <a:lnTo>
                  <a:pt x="0" y="538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23" b="-332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81497" y="76302"/>
            <a:ext cx="6882577" cy="4618915"/>
          </a:xfrm>
          <a:custGeom>
            <a:avLst/>
            <a:gdLst/>
            <a:ahLst/>
            <a:cxnLst/>
            <a:rect l="l" t="t" r="r" b="b"/>
            <a:pathLst>
              <a:path w="6882577" h="4618915">
                <a:moveTo>
                  <a:pt x="0" y="0"/>
                </a:moveTo>
                <a:lnTo>
                  <a:pt x="6882578" y="0"/>
                </a:lnTo>
                <a:lnTo>
                  <a:pt x="6882578" y="4618914"/>
                </a:lnTo>
                <a:lnTo>
                  <a:pt x="0" y="4618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381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9190" y="2619704"/>
            <a:ext cx="967756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5"/>
              </a:lnSpc>
              <a:spcBef>
                <a:spcPct val="0"/>
              </a:spcBef>
            </a:pPr>
            <a:r>
              <a:rPr lang="en-US" sz="6604">
                <a:solidFill>
                  <a:srgbClr val="084C6E"/>
                </a:solidFill>
                <a:latin typeface="Codec Pro Bold"/>
              </a:rPr>
              <a:t>SOLUÇÃO PETSEGURO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5048250"/>
            <a:ext cx="8899134" cy="16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1"/>
              </a:lnSpc>
            </a:pPr>
            <a:r>
              <a:rPr lang="en-US" sz="4758">
                <a:solidFill>
                  <a:srgbClr val="084C6E"/>
                </a:solidFill>
                <a:latin typeface="Open Sans Bold"/>
              </a:rPr>
              <a:t>Como o nosso sistema</a:t>
            </a:r>
          </a:p>
          <a:p>
            <a:pPr algn="ctr">
              <a:lnSpc>
                <a:spcPts val="6661"/>
              </a:lnSpc>
            </a:pPr>
            <a:r>
              <a:rPr lang="en-US" sz="4758">
                <a:solidFill>
                  <a:srgbClr val="084C6E"/>
                </a:solidFill>
                <a:latin typeface="Open Sans Bold"/>
              </a:rPr>
              <a:t> pode ajudar?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DF9B4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1913" y="1493022"/>
            <a:ext cx="11004653" cy="8395442"/>
            <a:chOff x="0" y="0"/>
            <a:chExt cx="2898345" cy="2211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345" cy="2211145"/>
            </a:xfrm>
            <a:custGeom>
              <a:avLst/>
              <a:gdLst/>
              <a:ahLst/>
              <a:cxnLst/>
              <a:rect l="l" t="t" r="r" b="b"/>
              <a:pathLst>
                <a:path w="2898345" h="2211145">
                  <a:moveTo>
                    <a:pt x="0" y="0"/>
                  </a:moveTo>
                  <a:lnTo>
                    <a:pt x="2898345" y="0"/>
                  </a:lnTo>
                  <a:lnTo>
                    <a:pt x="2898345" y="2211145"/>
                  </a:lnTo>
                  <a:lnTo>
                    <a:pt x="0" y="221114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98345" cy="223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01606" y="1709522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6942034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772820" y="711434"/>
            <a:ext cx="634533" cy="634533"/>
          </a:xfrm>
          <a:custGeom>
            <a:avLst/>
            <a:gdLst/>
            <a:ahLst/>
            <a:cxnLst/>
            <a:rect l="l" t="t" r="r" b="b"/>
            <a:pathLst>
              <a:path w="634533" h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77351" y="1641619"/>
            <a:ext cx="5943509" cy="724027"/>
          </a:xfrm>
          <a:custGeom>
            <a:avLst/>
            <a:gdLst/>
            <a:ahLst/>
            <a:cxnLst/>
            <a:rect l="l" t="t" r="r" b="b"/>
            <a:pathLst>
              <a:path w="5943509" h="724027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571913" y="2007479"/>
            <a:ext cx="10871950" cy="837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255" lvl="1" indent="-257810">
              <a:lnSpc>
                <a:spcPts val="3350"/>
              </a:lnSpc>
              <a:buFont typeface="Arial"/>
              <a:buChar char="•"/>
            </a:pP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Prevenção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Abandono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Alertas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automáticos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tutores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autoridades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locais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organizações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resgate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quando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um animal se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afasta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uma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área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designada</a:t>
            </a:r>
            <a:r>
              <a:rPr lang="en-US" sz="2350" b="1" dirty="0">
                <a:solidFill>
                  <a:srgbClr val="000000"/>
                </a:solidFill>
                <a:latin typeface="Open Sans Italics"/>
              </a:rPr>
              <a:t>.</a:t>
            </a:r>
          </a:p>
          <a:p>
            <a:pPr>
              <a:lnSpc>
                <a:spcPts val="3350"/>
              </a:lnSpc>
            </a:pPr>
            <a:endParaRPr lang="en-US" sz="2350" b="1" dirty="0">
              <a:solidFill>
                <a:srgbClr val="000000"/>
              </a:solidFill>
              <a:latin typeface="Open Sans Italics"/>
            </a:endParaRPr>
          </a:p>
          <a:p>
            <a:pPr marL="516255" lvl="1" indent="-257810">
              <a:lnSpc>
                <a:spcPts val="3350"/>
              </a:lnSpc>
              <a:buFont typeface="Arial"/>
              <a:buChar char="•"/>
            </a:pP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Dados para </a:t>
            </a:r>
            <a:r>
              <a:rPr lang="en-US" sz="2350" b="1" dirty="0" err="1">
                <a:solidFill>
                  <a:srgbClr val="000000"/>
                </a:solidFill>
                <a:latin typeface="Open Sans Bold"/>
              </a:rPr>
              <a:t>Gestão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Urbana: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Fornecimento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dados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valiosos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autoridades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saúde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gestores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urbanos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permitindo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uma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melhor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compreensão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dos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padrões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movimentação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animal e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áreas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dirty="0" err="1">
                <a:solidFill>
                  <a:srgbClr val="000000"/>
                </a:solidFill>
                <a:latin typeface="Open Sans"/>
              </a:rPr>
              <a:t>risco</a:t>
            </a:r>
            <a:endParaRPr lang="en-US" sz="2350" b="1" dirty="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350"/>
              </a:lnSpc>
            </a:pPr>
            <a:endParaRPr lang="en-US" sz="235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16255" lvl="1" indent="-257810">
              <a:lnSpc>
                <a:spcPts val="3350"/>
              </a:lnSpc>
              <a:buFont typeface="Arial"/>
              <a:buChar char="•"/>
            </a:pP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Saúde Animal: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Registro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informações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médicas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incluindo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histórico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vacinações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tratamentos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, para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melhor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monitoramento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saúde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dos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animais</a:t>
            </a:r>
            <a:r>
              <a:rPr lang="en-US" sz="2350" b="1" dirty="0">
                <a:solidFill>
                  <a:srgbClr val="000000"/>
                </a:solidFill>
                <a:latin typeface="Open Sans Italics"/>
              </a:rPr>
              <a:t>.</a:t>
            </a:r>
          </a:p>
          <a:p>
            <a:pPr>
              <a:lnSpc>
                <a:spcPts val="3350"/>
              </a:lnSpc>
            </a:pPr>
            <a:endParaRPr lang="en-US" sz="2350" b="1" dirty="0">
              <a:solidFill>
                <a:srgbClr val="000000"/>
              </a:solidFill>
              <a:latin typeface="Open Sans Italics"/>
            </a:endParaRPr>
          </a:p>
          <a:p>
            <a:pPr marL="516255" lvl="1" indent="-257810">
              <a:lnSpc>
                <a:spcPts val="3350"/>
              </a:lnSpc>
              <a:buFont typeface="Arial"/>
              <a:buChar char="•"/>
            </a:pP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Facilidade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Identificação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Utilização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chips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implantados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coleiras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com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QRcode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identificação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rápida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eficaz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35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350"/>
              </a:lnSpc>
            </a:pPr>
            <a:endParaRPr lang="en-US" sz="235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16255" lvl="1" indent="-257810">
              <a:lnSpc>
                <a:spcPts val="3350"/>
              </a:lnSpc>
              <a:buFont typeface="Arial"/>
              <a:buChar char="•"/>
            </a:pP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Prevenção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Doenças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 Bold"/>
              </a:rPr>
              <a:t>Zoonóticas</a:t>
            </a:r>
            <a:r>
              <a:rPr lang="en-US" sz="2350" b="1" dirty="0">
                <a:solidFill>
                  <a:srgbClr val="000000"/>
                </a:solidFill>
                <a:latin typeface="Open Sans Bold"/>
              </a:rPr>
              <a:t> :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Ao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monitorar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o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estado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saúde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dos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animais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contribui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para 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prevenção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propagação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doenças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zoonóticas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na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350" b="1" err="1">
                <a:solidFill>
                  <a:srgbClr val="000000"/>
                </a:solidFill>
                <a:latin typeface="Open Sans"/>
              </a:rPr>
              <a:t>comunidade</a:t>
            </a:r>
            <a:r>
              <a:rPr lang="en-US" sz="2350" b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35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ctr">
              <a:lnSpc>
                <a:spcPts val="4674"/>
              </a:lnSpc>
            </a:pPr>
            <a:endParaRPr lang="en-US" sz="2393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77351" y="3375852"/>
            <a:ext cx="5987449" cy="6512612"/>
          </a:xfrm>
          <a:custGeom>
            <a:avLst/>
            <a:gdLst/>
            <a:ahLst/>
            <a:cxnLst/>
            <a:rect l="l" t="t" r="r" b="b"/>
            <a:pathLst>
              <a:path w="5987449" h="6512612">
                <a:moveTo>
                  <a:pt x="0" y="0"/>
                </a:moveTo>
                <a:lnTo>
                  <a:pt x="5987449" y="0"/>
                </a:lnTo>
                <a:lnTo>
                  <a:pt x="5987449" y="6512612"/>
                </a:lnTo>
                <a:lnTo>
                  <a:pt x="0" y="6512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85" r="-4385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7351" y="1680100"/>
            <a:ext cx="59435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Benefícios do sistema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DA704AC5BE554AB821A0DAF7B05403" ma:contentTypeVersion="12" ma:contentTypeDescription="Crie um novo documento." ma:contentTypeScope="" ma:versionID="1810302f300ab9acbc30677257d80bf3">
  <xsd:schema xmlns:xsd="http://www.w3.org/2001/XMLSchema" xmlns:xs="http://www.w3.org/2001/XMLSchema" xmlns:p="http://schemas.microsoft.com/office/2006/metadata/properties" xmlns:ns2="93dc195d-6fcf-44db-86c5-6507345ba573" xmlns:ns3="ccc3c366-4f0f-4eff-8f02-1a56e88ed73b" targetNamespace="http://schemas.microsoft.com/office/2006/metadata/properties" ma:root="true" ma:fieldsID="c324ee4ac8de566cf0f9c07f69798c74" ns2:_="" ns3:_="">
    <xsd:import namespace="93dc195d-6fcf-44db-86c5-6507345ba573"/>
    <xsd:import namespace="ccc3c366-4f0f-4eff-8f02-1a56e88ed73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dc195d-6fcf-44db-86c5-6507345ba57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3c366-4f0f-4eff-8f02-1a56e88ed73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df1f9a7-66d2-473a-9fd2-3d15c86c0635}" ma:internalName="TaxCatchAll" ma:showField="CatchAllData" ma:web="ccc3c366-4f0f-4eff-8f02-1a56e88ed7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697D9-BC4D-4CFD-BF89-90B23C476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DCE60-32E6-4397-A68A-2F5B2979A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dc195d-6fcf-44db-86c5-6507345ba573"/>
    <ds:schemaRef ds:uri="ccc3c366-4f0f-4eff-8f02-1a56e88ed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52</cp:revision>
  <dcterms:modified xsi:type="dcterms:W3CDTF">2023-12-06T22:48:31Z</dcterms:modified>
</cp:coreProperties>
</file>